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92" r:id="rId2"/>
    <p:sldId id="257" r:id="rId3"/>
    <p:sldId id="276" r:id="rId4"/>
    <p:sldId id="258" r:id="rId5"/>
    <p:sldId id="278" r:id="rId6"/>
    <p:sldId id="260" r:id="rId7"/>
    <p:sldId id="261" r:id="rId8"/>
    <p:sldId id="294" r:id="rId9"/>
    <p:sldId id="262" r:id="rId10"/>
    <p:sldId id="263" r:id="rId11"/>
    <p:sldId id="274" r:id="rId12"/>
    <p:sldId id="295" r:id="rId13"/>
    <p:sldId id="264" r:id="rId14"/>
    <p:sldId id="267" r:id="rId15"/>
    <p:sldId id="270" r:id="rId16"/>
    <p:sldId id="286" r:id="rId17"/>
    <p:sldId id="297" r:id="rId18"/>
    <p:sldId id="298" r:id="rId19"/>
    <p:sldId id="283" r:id="rId20"/>
    <p:sldId id="290" r:id="rId21"/>
    <p:sldId id="288" r:id="rId22"/>
    <p:sldId id="28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680" autoAdjust="0"/>
  </p:normalViewPr>
  <p:slideViewPr>
    <p:cSldViewPr>
      <p:cViewPr varScale="1">
        <p:scale>
          <a:sx n="67" d="100"/>
          <a:sy n="67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FFB44F-39A6-497C-8192-D0061FC0272F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3985D2-6D61-4843-9FE8-9EE603BD49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255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বাস্তব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উপকরণ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হিসেবে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পানি সেচের কিছুযন্ত্রপাতি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দেখিয়ে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ঘোষণা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পারেন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85D2-6D61-4843-9FE8-9EE603BD49E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9887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সামগ্রিকভাবে পাঠটি</a:t>
            </a:r>
            <a:r>
              <a:rPr lang="bn-BD" baseline="0" dirty="0" smtClean="0"/>
              <a:t> মূল্যায়ন করার উদ্দেশ্যে স্লাইডে প্রদর্শিত ছবির মাধ্যমে মৌখিক ও  বহুনির্বাচনী প্রশ্ন করেতে পারেন।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03C2A-452F-419B-98CD-9DDA2D037572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সামগ্রিকভাবে পাঠটি</a:t>
            </a:r>
            <a:r>
              <a:rPr lang="bn-BD" baseline="0" dirty="0" smtClean="0"/>
              <a:t> মূল্যায়ন করার উদ্দেশ্যে স্লাইডে প্রদর্শিত ছবির মাধ্যমে মৌখিক ও  বহুনির্বাচনী প্রশ্ন করেতে পারেন।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03C2A-452F-419B-98CD-9DDA2D037572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সামগ্রিকভাবে পাঠটি</a:t>
            </a:r>
            <a:r>
              <a:rPr lang="bn-BD" baseline="0" dirty="0" smtClean="0"/>
              <a:t> মূল্যায়ন করার উদ্দেশ্যে স্লাইডে প্রদর্শিত ছবির মাধ্যমে মৌখিক ও  বহুনির্বাচনী প্রশ্ন করেতে পারেন।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03C2A-452F-419B-98CD-9DDA2D037572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bn-BD" dirty="0" smtClean="0"/>
              <a:t>শিক্ষক</a:t>
            </a:r>
            <a:r>
              <a:rPr lang="bn-BD" baseline="0" dirty="0" smtClean="0"/>
              <a:t> নিজের প্রয়োজন মত দল গঠন করতে পারেন। দলের নিচে ছবির উপর মাউস ক্লিক করতে হবে।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50B8E6-2B9F-492C-8A43-4680CDA45610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5839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85D2-6D61-4843-9FE8-9EE603BD49E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906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বাস্তব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উপকরণ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হিসেবে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মাঠে নিয়ে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বিভিন্ন ধরনের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সেচ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পদ্ধতি দেখাতে পারেন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85D2-6D61-4843-9FE8-9EE603BD49E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056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বাস্তব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উপকরণ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হিসেবে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মাঠে নিয়ে বিভিন্ন ধরনের সেচ পদ্ধতি দেখাতে পারেন।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85D2-6D61-4843-9FE8-9EE603BD49E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324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85D2-6D61-4843-9FE8-9EE603BD49E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0484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বাস্তব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উপকরণ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হিসেবে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মাঠে নিয়ে বিভিন্ন ধরনের সেচ পদ্ধতি দেখাতে পারেন।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85D2-6D61-4843-9FE8-9EE603BD49E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217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বাস্তব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উপকরণ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হিসেবে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মাঠে নিয়ে নালা সেচ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পদ্ধতি দেখাতে পারেন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85D2-6D61-4843-9FE8-9EE603BD49E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90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85D2-6D61-4843-9FE8-9EE603BD49E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488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শিক্ষক</a:t>
            </a:r>
            <a:r>
              <a:rPr lang="en-US" baseline="0" dirty="0" smtClean="0"/>
              <a:t> এ </a:t>
            </a:r>
            <a:r>
              <a:rPr lang="en-US" baseline="0" dirty="0" err="1" smtClean="0"/>
              <a:t>ক্ষেত্রে</a:t>
            </a:r>
            <a:r>
              <a:rPr lang="en-US" baseline="0" dirty="0" smtClean="0"/>
              <a:t> </a:t>
            </a:r>
            <a:r>
              <a:rPr lang="bn-BD" baseline="0" dirty="0" smtClean="0"/>
              <a:t>ঠেলা  জাল দিয়ে কীভাবে মাছ ধরা যায় তা হাতে কলমে দেখাতে পারেন।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85D2-6D61-4843-9FE8-9EE603BD49E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1210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শিক্ষক</a:t>
            </a:r>
            <a:r>
              <a:rPr lang="bn-BD" baseline="0" dirty="0" smtClean="0"/>
              <a:t> স্লাইডটি দেখানোর সময় শিক্ষারত্থীদের উপরের তীর চিহ্নগুলো দেখিয়ে কীভাবে পলো হাত দিয়ে ধরতে হয় ও কীভাবে পানিতে চাপ দিতে হয় তা বাস্তব উপকরণ ব্যবহার করে বুঝিয়ে দিবেন।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85D2-6D61-4843-9FE8-9EE603BD49E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033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7674-C5BC-4A09-BF04-47EE1F67E513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9BCCD-F9A7-4778-B3BB-5FAF6FF01E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49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7674-C5BC-4A09-BF04-47EE1F67E513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9BCCD-F9A7-4778-B3BB-5FAF6FF01E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598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7674-C5BC-4A09-BF04-47EE1F67E513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9BCCD-F9A7-4778-B3BB-5FAF6FF01E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847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7674-C5BC-4A09-BF04-47EE1F67E513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9BCCD-F9A7-4778-B3BB-5FAF6FF01E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6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7674-C5BC-4A09-BF04-47EE1F67E513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9BCCD-F9A7-4778-B3BB-5FAF6FF01E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683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7674-C5BC-4A09-BF04-47EE1F67E513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9BCCD-F9A7-4778-B3BB-5FAF6FF01E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35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7674-C5BC-4A09-BF04-47EE1F67E513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9BCCD-F9A7-4778-B3BB-5FAF6FF01E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853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7674-C5BC-4A09-BF04-47EE1F67E513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9BCCD-F9A7-4778-B3BB-5FAF6FF01E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689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7674-C5BC-4A09-BF04-47EE1F67E513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9BCCD-F9A7-4778-B3BB-5FAF6FF01E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937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7674-C5BC-4A09-BF04-47EE1F67E513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9BCCD-F9A7-4778-B3BB-5FAF6FF01E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099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7674-C5BC-4A09-BF04-47EE1F67E513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9BCCD-F9A7-4778-B3BB-5FAF6FF01E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6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9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17674-C5BC-4A09-BF04-47EE1F67E513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9BCCD-F9A7-4778-B3BB-5FAF6FF01E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270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19200" cy="365125"/>
          </a:xfrm>
        </p:spPr>
        <p:txBody>
          <a:bodyPr/>
          <a:lstStyle/>
          <a:p>
            <a:r>
              <a:rPr lang="bn-BD" dirty="0" smtClean="0">
                <a:solidFill>
                  <a:schemeClr val="bg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২২/১০/২০১৫ </a:t>
            </a:r>
            <a:endParaRPr lang="en-US" dirty="0">
              <a:solidFill>
                <a:schemeClr val="bg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91000" y="6324600"/>
            <a:ext cx="1600200" cy="365125"/>
          </a:xfrm>
        </p:spPr>
        <p:txBody>
          <a:bodyPr/>
          <a:lstStyle/>
          <a:p>
            <a:r>
              <a:rPr lang="bn-BD" dirty="0" smtClean="0">
                <a:solidFill>
                  <a:schemeClr val="bg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মোঃ খুরশিদ আলম তালুকদার , </a:t>
            </a:r>
            <a:r>
              <a:rPr lang="as-IN" dirty="0" smtClean="0">
                <a:solidFill>
                  <a:schemeClr val="bg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schemeClr val="bg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1600200"/>
            <a:ext cx="8534400" cy="4401205"/>
          </a:xfrm>
          <a:prstGeom prst="flowChartPredefinedProcess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>
                <a:latin typeface="NikoshBAN" pitchFamily="2" charset="0"/>
                <a:cs typeface="NikoshBAN" pitchFamily="2" charset="0"/>
              </a:rPr>
              <a:t>সম্মানিত শিক্ষকবৃন্দ  প্রতি স্লাইডের নিচে পাঠটি কিভাবে শ্রেণিকক্ষে উপস্থাপন করতে হবে তার প্রয়োজনীয় নির্দেশনা স্লাইডের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নিচে 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Note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আকারে দেয়া আছে । পাঠটি উপস্থাপনের আগে পাঠ্যপুস্তকের সংশ্লিষ্ট পাঠের সাথে মিলিয়ে নিতে অনুরোধ করা হল । </a:t>
            </a:r>
          </a:p>
          <a:p>
            <a:pPr algn="ctr"/>
            <a:r>
              <a:rPr lang="en-US" sz="2800" dirty="0">
                <a:latin typeface="NikoshBAN" pitchFamily="2" charset="0"/>
                <a:cs typeface="NikoshBAN" pitchFamily="2" charset="0"/>
              </a:rPr>
              <a:t>F</a:t>
            </a:r>
            <a:r>
              <a:rPr lang="en-US" sz="2000" dirty="0">
                <a:latin typeface="Arial" pitchFamily="34" charset="0"/>
                <a:cs typeface="NikoshBAN" pitchFamily="2" charset="0"/>
              </a:rPr>
              <a:t>5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চেপে উপস্থাপন শুরু করা যেতে পারে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। তাহলে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Hide slide show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করবে না 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dirty="0">
                <a:solidFill>
                  <a:srgbClr val="9900CC"/>
                </a:solidFill>
                <a:latin typeface="NikoshBAN" pitchFamily="2" charset="0"/>
                <a:cs typeface="NikoshBAN" pitchFamily="2" charset="0"/>
              </a:rPr>
              <a:t>পাশাপাশি আপনাদের নিজস্ব চিন্তা-চেতনা দ্বারা পাঠ উপস্থাপন </a:t>
            </a:r>
            <a:r>
              <a:rPr lang="bn-BD" sz="2800" dirty="0" smtClean="0">
                <a:solidFill>
                  <a:srgbClr val="9900CC"/>
                </a:solidFill>
                <a:latin typeface="NikoshBAN" pitchFamily="2" charset="0"/>
                <a:cs typeface="NikoshBAN" pitchFamily="2" charset="0"/>
              </a:rPr>
              <a:t>আরও বেশি  </a:t>
            </a:r>
            <a:r>
              <a:rPr lang="bn-BD" sz="2800" dirty="0">
                <a:solidFill>
                  <a:srgbClr val="9900CC"/>
                </a:solidFill>
                <a:latin typeface="NikoshBAN" pitchFamily="2" charset="0"/>
                <a:cs typeface="NikoshBAN" pitchFamily="2" charset="0"/>
              </a:rPr>
              <a:t>ফলপ্রসূ করতে পারবেন বলে আশা করছি ।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4049" y="457200"/>
            <a:ext cx="2133600" cy="990600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দৃষ্টি আকর্ষণ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10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0082" y="0"/>
            <a:ext cx="2303836" cy="92333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নালা সেচ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64" y="676274"/>
            <a:ext cx="2637411" cy="19145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12" descr="ca-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6025" y="2895272"/>
            <a:ext cx="2619375" cy="1743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13" descr="fla-1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399" y="4800600"/>
            <a:ext cx="2619375" cy="1762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TextBox 14"/>
          <p:cNvSpPr txBox="1"/>
          <p:nvPr/>
        </p:nvSpPr>
        <p:spPr>
          <a:xfrm>
            <a:off x="3429000" y="1295400"/>
            <a:ext cx="54864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জমির বন্ধুরতা অনুযায়ী নালা তৈরী করতে হয়।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3400" y="3505200"/>
            <a:ext cx="54864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প্রধান নালার সাথে এ নালার সংযোগ করতে হয়।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29000" y="5334000"/>
            <a:ext cx="5486400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নালার দৈর্ঘ্য ও গভীরতা জমির বন্ধুরতার উপর নির্ভর করে।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109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0" y="304800"/>
            <a:ext cx="2819400" cy="6096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নালা সেচের সুবিধা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1752600"/>
            <a:ext cx="533400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সেচের পানি নিয়ন্ত্রণ সহজ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ও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জলাবদ্ধতার 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ভয় থাকে না।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0877" y="1006291"/>
            <a:ext cx="2726979" cy="19048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 descr="border-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0877" y="4953000"/>
            <a:ext cx="2726979" cy="1752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 descr="bd-1.jpg"/>
          <p:cNvPicPr>
            <a:picLocks noChangeAspect="1"/>
          </p:cNvPicPr>
          <p:nvPr/>
        </p:nvPicPr>
        <p:blipFill>
          <a:blip r:embed="rId5"/>
          <a:srcRect l="26531" r="18367"/>
          <a:stretch>
            <a:fillRect/>
          </a:stretch>
        </p:blipFill>
        <p:spPr>
          <a:xfrm>
            <a:off x="381000" y="3020838"/>
            <a:ext cx="2819400" cy="1833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3429000" y="3733800"/>
            <a:ext cx="5338856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সমস্থ জমি সমানভাবে ভেজানো যায় 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1000" y="5648980"/>
            <a:ext cx="53340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পানির অপচয় কম হয়।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15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71900" y="228600"/>
            <a:ext cx="160020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 </a:t>
            </a:r>
            <a:endParaRPr lang="en-US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81000" y="1219200"/>
            <a:ext cx="8458200" cy="553156"/>
            <a:chOff x="381000" y="1219200"/>
            <a:chExt cx="8458200" cy="553156"/>
          </a:xfrm>
        </p:grpSpPr>
        <p:sp>
          <p:nvSpPr>
            <p:cNvPr id="5" name="TextBox 4"/>
            <p:cNvSpPr txBox="1"/>
            <p:nvPr/>
          </p:nvSpPr>
          <p:spPr>
            <a:xfrm>
              <a:off x="381000" y="1219200"/>
              <a:ext cx="8458200" cy="52322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          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কোন ধরনের সেচ পদ্ধতিতে সমস্ত জমি সমানভাবে ভেজানো যায়? 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6" name="Picture 5" descr="9184870_orig.png"/>
            <p:cNvPicPr>
              <a:picLocks noChangeAspect="1"/>
            </p:cNvPicPr>
            <p:nvPr/>
          </p:nvPicPr>
          <p:blipFill>
            <a:blip r:embed="rId2"/>
            <a:srcRect l="9375" t="28125" r="6250" b="28125"/>
            <a:stretch>
              <a:fillRect/>
            </a:stretch>
          </p:blipFill>
          <p:spPr>
            <a:xfrm>
              <a:off x="381000" y="1295400"/>
              <a:ext cx="990600" cy="476956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1752600" y="2143780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নালা সেচ পদ্ধতিতে।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 descr="APupiEs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2057400"/>
            <a:ext cx="1316356" cy="6096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304800" y="2971800"/>
            <a:ext cx="8458200" cy="553156"/>
            <a:chOff x="381000" y="1219200"/>
            <a:chExt cx="8458200" cy="553156"/>
          </a:xfrm>
        </p:grpSpPr>
        <p:sp>
          <p:nvSpPr>
            <p:cNvPr id="12" name="TextBox 11"/>
            <p:cNvSpPr txBox="1"/>
            <p:nvPr/>
          </p:nvSpPr>
          <p:spPr>
            <a:xfrm>
              <a:off x="381000" y="1219200"/>
              <a:ext cx="8458200" cy="52322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          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কোন ধরনের সেচ পদ্ধতিতে শ্রম ও সময় উভয়ই কম লাগে ? 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13" name="Picture 12" descr="9184870_orig.png"/>
            <p:cNvPicPr>
              <a:picLocks noChangeAspect="1"/>
            </p:cNvPicPr>
            <p:nvPr/>
          </p:nvPicPr>
          <p:blipFill>
            <a:blip r:embed="rId2"/>
            <a:srcRect l="9375" t="28125" r="6250" b="28125"/>
            <a:stretch>
              <a:fillRect/>
            </a:stretch>
          </p:blipFill>
          <p:spPr>
            <a:xfrm>
              <a:off x="381000" y="1295400"/>
              <a:ext cx="990600" cy="476956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>
          <a:xfrm>
            <a:off x="1697356" y="3853190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প্লাবন সেচ পদ্ধতিতে।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 descr="APupiEs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3810000"/>
            <a:ext cx="1316356" cy="60960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28600" y="4724400"/>
            <a:ext cx="8458200" cy="553156"/>
            <a:chOff x="381000" y="1219200"/>
            <a:chExt cx="8458200" cy="553156"/>
          </a:xfrm>
        </p:grpSpPr>
        <p:sp>
          <p:nvSpPr>
            <p:cNvPr id="18" name="TextBox 17"/>
            <p:cNvSpPr txBox="1"/>
            <p:nvPr/>
          </p:nvSpPr>
          <p:spPr>
            <a:xfrm>
              <a:off x="381000" y="1219200"/>
              <a:ext cx="8458200" cy="52322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             ছিটিয়ে বোনা ফসলে কোন ধরনের সেচ পদ্ধতি অধিকতর কার্যকর ? 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19" name="Picture 18" descr="9184870_orig.png"/>
            <p:cNvPicPr>
              <a:picLocks noChangeAspect="1"/>
            </p:cNvPicPr>
            <p:nvPr/>
          </p:nvPicPr>
          <p:blipFill>
            <a:blip r:embed="rId2"/>
            <a:srcRect l="9375" t="28125" r="6250" b="28125"/>
            <a:stretch>
              <a:fillRect/>
            </a:stretch>
          </p:blipFill>
          <p:spPr>
            <a:xfrm>
              <a:off x="381000" y="1295400"/>
              <a:ext cx="990600" cy="476956"/>
            </a:xfrm>
            <a:prstGeom prst="rect">
              <a:avLst/>
            </a:prstGeom>
          </p:spPr>
        </p:pic>
      </p:grpSp>
      <p:sp>
        <p:nvSpPr>
          <p:cNvPr id="21" name="TextBox 20"/>
          <p:cNvSpPr txBox="1"/>
          <p:nvPr/>
        </p:nvSpPr>
        <p:spPr>
          <a:xfrm>
            <a:off x="1621156" y="5605790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প্লাবন সেচ পদ্ধতি।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2" name="Picture 21" descr="APupiEs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5562600"/>
            <a:ext cx="1316356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15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32906" y="152400"/>
            <a:ext cx="2278189" cy="9233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বর্ডার সেচ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1459685"/>
            <a:ext cx="3886200" cy="26292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81000" y="1981200"/>
            <a:ext cx="3581400" cy="120032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ক) জমির ঢাল ও বন্ধুরতা অনুযায়ী  ফসলের জমিকে কতকগুলো খন্ডে বিভক্ত করা হয়।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29200" y="5036403"/>
            <a:ext cx="3886200" cy="83099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খ) প্রধান নালা থেকে জমির খন্ডগুলোতে পানি সরবরাহ করা হয় 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4221809"/>
            <a:ext cx="3581400" cy="23767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Right Arrow 5"/>
          <p:cNvSpPr/>
          <p:nvPr/>
        </p:nvSpPr>
        <p:spPr>
          <a:xfrm flipH="1">
            <a:off x="4049486" y="2438400"/>
            <a:ext cx="903514" cy="56871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9954" y="7484037"/>
            <a:ext cx="30714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খ। ঠেলা জালের হাতল ধরে পানিতে নেমে সামনের দিকে নিলে এই জালে পুঁটি , খলিসা, চিংড়ী ইত্যাদি মাছ ধরা পড়ে।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4049486" y="5117276"/>
            <a:ext cx="903514" cy="5977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974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13" grpId="0" animBg="1"/>
      <p:bldP spid="6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51580" y="228600"/>
            <a:ext cx="2840841" cy="9233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বৃত্তাকার সেচ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1295400"/>
            <a:ext cx="3962400" cy="22499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60218" y="2064603"/>
            <a:ext cx="3906982" cy="83099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সাধারনত বহুবর্ষী গাছের গোড়ায় বৃত্তাকার সেচ পদ্ধতিতে সেচ দেওয়া হয়। 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14800" y="4800600"/>
            <a:ext cx="4648200" cy="120032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ফল বাগানের মাঝ বরাবর একটি প্রধান  নালা কাটা হয় এবং প্রধান নালার সাথে সংযোগ দেওয়া হয়।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429000"/>
            <a:ext cx="3240962" cy="3346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9409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55958" y="228600"/>
            <a:ext cx="2834429" cy="9233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ফোয়ারা সেচ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4724400"/>
            <a:ext cx="8077200" cy="138499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শাক-সবজির ক্ষেতে ফোয়ারা সেচ পদ্ধতিতে সেচ প্রদান করা হয়। বীজ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তলায় কিংবা চারা গাছে ঝাঁঝরি দিয়ে যে সেচ দেওয়া হয় তাকেও ফোয়ারা সেচ বলা হয়।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Foa-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825" y="2133600"/>
            <a:ext cx="2771775" cy="18764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 descr="foara-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111703"/>
            <a:ext cx="2669768" cy="18983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foa-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4200" y="2111703"/>
            <a:ext cx="2949172" cy="18983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7180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3" descr="MC900089048[1]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H="1">
            <a:off x="5410200" y="533400"/>
            <a:ext cx="3505200" cy="6167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834830" y="179457"/>
            <a:ext cx="1398140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4173271"/>
            <a:ext cx="5638800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চিত্রের জমিতে কোন ধরনের সেচ প্রদান করা হয়?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199" y="5129285"/>
            <a:ext cx="1965603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(ক) নালা সেচ 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" y="6029980"/>
            <a:ext cx="1965602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(গ) প্লাবন সেচ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77000" y="5129285"/>
            <a:ext cx="2080254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(খ) বর্ডার সেচ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52191" y="6018428"/>
            <a:ext cx="2105063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(ঘ) বৃত্তাকার সেচ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512135" y="5918743"/>
            <a:ext cx="628650" cy="323850"/>
          </a:xfrm>
          <a:custGeom>
            <a:avLst/>
            <a:gdLst>
              <a:gd name="connsiteX0" fmla="*/ 0 w 800100"/>
              <a:gd name="connsiteY0" fmla="*/ 95250 h 400050"/>
              <a:gd name="connsiteX1" fmla="*/ 228600 w 800100"/>
              <a:gd name="connsiteY1" fmla="*/ 400050 h 400050"/>
              <a:gd name="connsiteX2" fmla="*/ 800100 w 800100"/>
              <a:gd name="connsiteY2" fmla="*/ 0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0100" h="400050">
                <a:moveTo>
                  <a:pt x="0" y="95250"/>
                </a:moveTo>
                <a:lnTo>
                  <a:pt x="228600" y="400050"/>
                </a:lnTo>
                <a:lnTo>
                  <a:pt x="800100" y="0"/>
                </a:lnTo>
              </a:path>
            </a:pathLst>
          </a:cu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99" y="1066800"/>
            <a:ext cx="3570757" cy="25505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95118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14124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4124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14124"/>
                                      </p:to>
                                    </p:animClr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4124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14124"/>
                                      </p:to>
                                    </p:animClr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4124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3" grpId="0" animBg="1"/>
      <p:bldP spid="14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3" descr="MC900089048[1]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H="1">
            <a:off x="5410200" y="533400"/>
            <a:ext cx="3505200" cy="6167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834830" y="179457"/>
            <a:ext cx="1398140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4343400"/>
            <a:ext cx="5638800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উপরের বাগানে কোন ধরনের সেচ প্রদান করা হয়?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199" y="5129285"/>
            <a:ext cx="2209801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(ক) নালা সেচ 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47454" y="5129285"/>
            <a:ext cx="2209800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(খ) ফোয়ারা সেচ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198" y="6043019"/>
            <a:ext cx="2209801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(গ) বর্ডার সেচ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47455" y="6018428"/>
            <a:ext cx="2209800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(ঘ) বৃত্তাকার সেচ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6402389" y="5018048"/>
            <a:ext cx="628650" cy="323850"/>
          </a:xfrm>
          <a:custGeom>
            <a:avLst/>
            <a:gdLst>
              <a:gd name="connsiteX0" fmla="*/ 0 w 800100"/>
              <a:gd name="connsiteY0" fmla="*/ 95250 h 400050"/>
              <a:gd name="connsiteX1" fmla="*/ 228600 w 800100"/>
              <a:gd name="connsiteY1" fmla="*/ 400050 h 400050"/>
              <a:gd name="connsiteX2" fmla="*/ 800100 w 800100"/>
              <a:gd name="connsiteY2" fmla="*/ 0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0100" h="400050">
                <a:moveTo>
                  <a:pt x="0" y="95250"/>
                </a:moveTo>
                <a:lnTo>
                  <a:pt x="228600" y="400050"/>
                </a:lnTo>
                <a:lnTo>
                  <a:pt x="800100" y="0"/>
                </a:lnTo>
              </a:path>
            </a:pathLst>
          </a:cu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81000" y="1447800"/>
            <a:ext cx="4060371" cy="26616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568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14124"/>
                                      </p:to>
                                    </p:animClr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4124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14124"/>
                                      </p:to>
                                    </p:animClr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4124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14124"/>
                                      </p:to>
                                    </p:animClr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4124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3" grpId="0" animBg="1"/>
      <p:bldP spid="14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3" descr="MC900089048[1]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H="1">
            <a:off x="5410200" y="533400"/>
            <a:ext cx="3505200" cy="6167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834830" y="179457"/>
            <a:ext cx="1398140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4343400"/>
            <a:ext cx="5410200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চিত্রের সেচ পদ্ধতি কোন ধরনের?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47455" y="5129285"/>
            <a:ext cx="2209800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(খ) প্লাবন সেচ 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198" y="5129285"/>
            <a:ext cx="2209800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(খ) নালা সেচ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198" y="6043019"/>
            <a:ext cx="2209801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(গ) বর্ডার সেচ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47455" y="6018428"/>
            <a:ext cx="2209800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(ঘ) বৃত্তাকার সেচ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512133" y="5018048"/>
            <a:ext cx="628650" cy="323850"/>
          </a:xfrm>
          <a:custGeom>
            <a:avLst/>
            <a:gdLst>
              <a:gd name="connsiteX0" fmla="*/ 0 w 800100"/>
              <a:gd name="connsiteY0" fmla="*/ 95250 h 400050"/>
              <a:gd name="connsiteX1" fmla="*/ 228600 w 800100"/>
              <a:gd name="connsiteY1" fmla="*/ 400050 h 400050"/>
              <a:gd name="connsiteX2" fmla="*/ 800100 w 800100"/>
              <a:gd name="connsiteY2" fmla="*/ 0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0100" h="400050">
                <a:moveTo>
                  <a:pt x="0" y="95250"/>
                </a:moveTo>
                <a:lnTo>
                  <a:pt x="228600" y="400050"/>
                </a:lnTo>
                <a:lnTo>
                  <a:pt x="800100" y="0"/>
                </a:lnTo>
              </a:path>
            </a:pathLst>
          </a:cu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57200" y="1295400"/>
            <a:ext cx="3856181" cy="25723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6320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14124"/>
                                      </p:to>
                                    </p:animClr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4124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14124"/>
                                      </p:to>
                                    </p:animClr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4124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14124"/>
                                      </p:to>
                                    </p:animClr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4124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3" grpId="0" animBg="1"/>
      <p:bldP spid="14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52700" y="304800"/>
            <a:ext cx="4038601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IN" sz="4800" b="1" spc="50" dirty="0" smtClean="0">
                <a:ln w="11430"/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4800" b="1" spc="50" dirty="0">
              <a:ln w="11430"/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4114800"/>
            <a:ext cx="7924800" cy="19389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685800" indent="-685800">
              <a:buFont typeface="Wingdings" pitchFamily="2" charset="2"/>
              <a:buChar char=""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ফসলের জমিতে, ফলের বাগানে, শাক-সব্জির জমিতে কোন ধরনের সেচ প্রদান করা হয় এবং কেন?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098" name="Picture 2" descr="C:\Users\MZS\Desktop\Picture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600200"/>
            <a:ext cx="2438400" cy="220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644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rcRect r="-183" b="27476"/>
          <a:stretch>
            <a:fillRect/>
          </a:stretch>
        </p:blipFill>
        <p:spPr>
          <a:xfrm rot="20019105">
            <a:off x="2029361" y="2307170"/>
            <a:ext cx="5302509" cy="31750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 rot="20667128">
            <a:off x="1098391" y="315640"/>
            <a:ext cx="5167548" cy="264687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1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6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921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bn-BD" dirty="0" smtClean="0"/>
              <a:t>২১ -১০-২০১৫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61231" y="208746"/>
            <a:ext cx="2286000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দলগত কাজ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536031"/>
              </p:ext>
            </p:extLst>
          </p:nvPr>
        </p:nvGraphicFramePr>
        <p:xfrm>
          <a:off x="150936" y="1066800"/>
          <a:ext cx="8763000" cy="50047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000"/>
                <a:gridCol w="1828800"/>
                <a:gridCol w="1801906"/>
                <a:gridCol w="1855694"/>
                <a:gridCol w="1752600"/>
              </a:tblGrid>
              <a:tr h="558433">
                <a:tc rowSpan="2">
                  <a:txBody>
                    <a:bodyPr/>
                    <a:lstStyle/>
                    <a:p>
                      <a:pPr algn="ctr"/>
                      <a:r>
                        <a:rPr lang="bn-IN" sz="3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cs typeface="NikoshBAN" pitchFamily="2" charset="0"/>
                        </a:rPr>
                        <a:t>প্রতিটি দল </a:t>
                      </a:r>
                      <a:r>
                        <a:rPr lang="bn-IN" sz="3200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cs typeface="NikoshBAN" pitchFamily="2" charset="0"/>
                        </a:rPr>
                        <a:t>ছকটি পূরণ কর</a:t>
                      </a:r>
                      <a:endParaRPr lang="en-US" sz="32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cs typeface="NikoshBAN" pitchFamily="2" charset="0"/>
                        </a:rPr>
                        <a:t>দল ১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cs typeface="NikoshBAN" pitchFamily="2" charset="0"/>
                        </a:rPr>
                        <a:t>দল ২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cs typeface="NikoshBAN" pitchFamily="2" charset="0"/>
                        </a:rPr>
                        <a:t>দল ৩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cs typeface="NikoshBAN" pitchFamily="2" charset="0"/>
                        </a:rPr>
                        <a:t>দল ৪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121402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21458">
                <a:tc>
                  <a:txBody>
                    <a:bodyPr/>
                    <a:lstStyle/>
                    <a:p>
                      <a:r>
                        <a:rPr lang="bn-BD" sz="3200" dirty="0" smtClean="0">
                          <a:latin typeface="NikoshBAN" pitchFamily="2" charset="0"/>
                          <a:cs typeface="NikoshBAN" pitchFamily="2" charset="0"/>
                        </a:rPr>
                        <a:t>সেচ পদ্ধতি</a:t>
                      </a:r>
                      <a:r>
                        <a:rPr lang="bn-BD" sz="3200" baseline="0" dirty="0" smtClean="0">
                          <a:latin typeface="NikoshBAN" pitchFamily="2" charset="0"/>
                          <a:cs typeface="NikoshBAN" pitchFamily="2" charset="0"/>
                        </a:rPr>
                        <a:t>  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28692">
                <a:tc>
                  <a:txBody>
                    <a:bodyPr/>
                    <a:lstStyle/>
                    <a:p>
                      <a:r>
                        <a:rPr lang="bn-BD" sz="3200" dirty="0" smtClean="0">
                          <a:latin typeface="NikoshBAN" pitchFamily="2" charset="0"/>
                          <a:cs typeface="NikoshBAN" pitchFamily="2" charset="0"/>
                        </a:rPr>
                        <a:t>সুবিধা</a:t>
                      </a:r>
                      <a:r>
                        <a:rPr lang="bn-BD" sz="32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</a:p>
                    <a:p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423336">
                <a:tc>
                  <a:txBody>
                    <a:bodyPr/>
                    <a:lstStyle/>
                    <a:p>
                      <a:r>
                        <a:rPr lang="bn-BD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কোন ফসলে প্রযোজ্য  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799812" y="1765969"/>
            <a:ext cx="1084247" cy="10603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408736" y="1800454"/>
            <a:ext cx="1600200" cy="106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1785880" y="1792003"/>
            <a:ext cx="1554228" cy="10082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grpSp>
        <p:nvGrpSpPr>
          <p:cNvPr id="6" name="Group 5"/>
          <p:cNvGrpSpPr/>
          <p:nvPr/>
        </p:nvGrpSpPr>
        <p:grpSpPr>
          <a:xfrm>
            <a:off x="1732128" y="3135868"/>
            <a:ext cx="1696872" cy="2350532"/>
            <a:chOff x="1732128" y="3135868"/>
            <a:chExt cx="1696872" cy="2350532"/>
          </a:xfrm>
        </p:grpSpPr>
        <p:sp>
          <p:nvSpPr>
            <p:cNvPr id="22" name="TextBox 21"/>
            <p:cNvSpPr txBox="1"/>
            <p:nvPr/>
          </p:nvSpPr>
          <p:spPr>
            <a:xfrm>
              <a:off x="1756355" y="3135868"/>
              <a:ext cx="16080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bn-BD" b="1" dirty="0" smtClean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rPr>
                <a:t>বর্ডার সেচ </a:t>
              </a:r>
              <a:endParaRPr lang="en-US" b="1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732128" y="3974068"/>
              <a:ext cx="16968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b="1" dirty="0" smtClean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rPr>
                <a:t>পানির অপচয় কম  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820941" y="5117068"/>
              <a:ext cx="16080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bn-BD" b="1" dirty="0" smtClean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rPr>
                <a:t>ফসলের  জমিতে </a:t>
              </a:r>
              <a:endParaRPr lang="en-US" b="1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635161" y="3103230"/>
            <a:ext cx="1546439" cy="2383170"/>
            <a:chOff x="3635161" y="3103230"/>
            <a:chExt cx="1546439" cy="2383170"/>
          </a:xfrm>
        </p:grpSpPr>
        <p:sp>
          <p:nvSpPr>
            <p:cNvPr id="26" name="TextBox 25"/>
            <p:cNvSpPr txBox="1"/>
            <p:nvPr/>
          </p:nvSpPr>
          <p:spPr>
            <a:xfrm>
              <a:off x="3886200" y="3103230"/>
              <a:ext cx="11865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b="1" dirty="0" smtClean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rPr>
                <a:t>বৃত্তাকার  সেচ 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635161" y="3773269"/>
              <a:ext cx="152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b="1" dirty="0" smtClean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rPr>
                <a:t>পানির অপচয়  কম </a:t>
              </a:r>
            </a:p>
            <a:p>
              <a:pPr algn="ctr"/>
              <a:r>
                <a:rPr lang="bn-BD" b="1" dirty="0" smtClean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rPr>
                <a:t>পানি নিয়ন্ত্রন  সহজ 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657600" y="5117068"/>
              <a:ext cx="1524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bn-BD" b="1" dirty="0" smtClean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rPr>
                <a:t>ফলের বাগানে </a:t>
              </a:r>
              <a:endParaRPr lang="en-US" b="1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334000" y="3048001"/>
            <a:ext cx="1828800" cy="2514599"/>
            <a:chOff x="5334000" y="3048000"/>
            <a:chExt cx="1828800" cy="2045731"/>
          </a:xfrm>
        </p:grpSpPr>
        <p:sp>
          <p:nvSpPr>
            <p:cNvPr id="30" name="TextBox 29"/>
            <p:cNvSpPr txBox="1"/>
            <p:nvPr/>
          </p:nvSpPr>
          <p:spPr>
            <a:xfrm>
              <a:off x="5410200" y="3048000"/>
              <a:ext cx="16001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bn-BD" b="1" dirty="0" smtClean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rPr>
                <a:t>নালা সেচ </a:t>
              </a:r>
              <a:endParaRPr lang="en-US" b="1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334000" y="3657600"/>
              <a:ext cx="1828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bn-BD" sz="1600" b="1" dirty="0" smtClean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rPr>
                <a:t>সেচের পানি নিয়ন্ত্রন সহজ</a:t>
              </a:r>
            </a:p>
            <a:p>
              <a:pPr algn="ctr">
                <a:defRPr/>
              </a:pPr>
              <a:r>
                <a:rPr lang="bn-BD" sz="1600" b="1" dirty="0" smtClean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rPr>
                <a:t>জমি সমানভাবে ভেজানো যায়</a:t>
              </a:r>
              <a:endParaRPr lang="en-US" sz="1600" b="1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562600" y="4724399"/>
              <a:ext cx="1447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bn-BD" b="1" dirty="0" smtClean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rPr>
                <a:t>ফসলের  জমিতে </a:t>
              </a:r>
              <a:endParaRPr lang="en-US" b="1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239000" y="3103230"/>
            <a:ext cx="1600200" cy="2459370"/>
            <a:chOff x="7239000" y="3103230"/>
            <a:chExt cx="1600200" cy="2459370"/>
          </a:xfrm>
        </p:grpSpPr>
        <p:sp>
          <p:nvSpPr>
            <p:cNvPr id="34" name="TextBox 33"/>
            <p:cNvSpPr txBox="1"/>
            <p:nvPr/>
          </p:nvSpPr>
          <p:spPr>
            <a:xfrm>
              <a:off x="7315200" y="3103230"/>
              <a:ext cx="1447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bn-BD" b="1" dirty="0" smtClean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rPr>
                <a:t>ফোয়ারা সেচ   </a:t>
              </a:r>
              <a:endParaRPr lang="en-US" b="1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239000" y="3773269"/>
              <a:ext cx="1600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bn-BD" b="1" dirty="0" smtClean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rPr>
                <a:t>সমানভাবে পানি ছড়িয়ে দেওয়া যায়। </a:t>
              </a:r>
              <a:endParaRPr lang="en-US" b="1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239000" y="4916269"/>
              <a:ext cx="1600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bn-BD" b="1" dirty="0" smtClean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rPr>
                <a:t>শাক-সবজি ও ফুলের বাগানে। </a:t>
              </a:r>
              <a:endParaRPr lang="en-US" b="1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3229213" y="6400800"/>
            <a:ext cx="2335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মোঃ খুরশিদ আলম তালুকদার 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5598" y="1784468"/>
            <a:ext cx="1550070" cy="102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11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2800" y="152400"/>
            <a:ext cx="2438400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নতুন শব্দ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00098" y="3051831"/>
            <a:ext cx="1856016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প্লাবন সেচ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53199" y="3051831"/>
            <a:ext cx="1933575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নালা সেচ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0098" y="4429780"/>
            <a:ext cx="1856015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বর্ডার সেচ 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4429780"/>
            <a:ext cx="1933575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বৃত্তাকার সেচ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42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roserose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3067" y="1066800"/>
            <a:ext cx="7450667" cy="52578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2404534" y="381000"/>
            <a:ext cx="5147733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সবাই ভালো থেকো</a:t>
            </a:r>
            <a:endParaRPr lang="en-US" sz="4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113867" y="3657600"/>
            <a:ext cx="30480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ধন্যবাদ</a:t>
            </a:r>
            <a:endParaRPr lang="en-US" sz="4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dirty="0" smtClean="0">
                <a:cs typeface="NikoshBAN" pitchFamily="2" charset="0"/>
              </a:rPr>
              <a:t>খুরশিদ আলম তালুকদার, ময়মনসিংহ জিলা স্কুল</a:t>
            </a:r>
            <a:endParaRPr lang="en-US" dirty="0"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71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88217" y="1179180"/>
            <a:ext cx="4144897" cy="5484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657600" y="74477"/>
            <a:ext cx="18069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5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Content Placeholder 1"/>
          <p:cNvSpPr txBox="1">
            <a:spLocks/>
          </p:cNvSpPr>
          <p:nvPr/>
        </p:nvSpPr>
        <p:spPr>
          <a:xfrm>
            <a:off x="137679" y="3478095"/>
            <a:ext cx="4572000" cy="3687763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bn-BD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নামঃ </a:t>
            </a:r>
            <a:r>
              <a:rPr lang="bn-BD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মোঃ খুরশিদ আলম তালুকদার</a:t>
            </a:r>
          </a:p>
          <a:p>
            <a:pPr>
              <a:buFont typeface="Arial" pitchFamily="34" charset="0"/>
              <a:buNone/>
            </a:pPr>
            <a:r>
              <a:rPr lang="bn-BD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সহকারী </a:t>
            </a:r>
            <a:r>
              <a:rPr lang="bn-BD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</a:p>
          <a:p>
            <a:pPr>
              <a:buFont typeface="Arial" pitchFamily="34" charset="0"/>
              <a:buNone/>
            </a:pPr>
            <a:r>
              <a:rPr lang="bn-BD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ময়মনসিংহ </a:t>
            </a:r>
            <a:r>
              <a:rPr lang="bn-BD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জিলা স্কুল, </a:t>
            </a:r>
          </a:p>
          <a:p>
            <a:pPr>
              <a:buFont typeface="Arial" pitchFamily="34" charset="0"/>
              <a:buNone/>
            </a:pPr>
            <a:r>
              <a:rPr lang="bn-BD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ময়মনসিংহ</a:t>
            </a:r>
            <a:r>
              <a:rPr lang="bn-BD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Arial" pitchFamily="34" charset="0"/>
              <a:buNone/>
            </a:pPr>
            <a:r>
              <a:rPr lang="bn-BD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bn-BD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০১৭২০৬৮২৫০০</a:t>
            </a:r>
          </a:p>
          <a:p>
            <a:pPr>
              <a:buFont typeface="Arial" pitchFamily="34" charset="0"/>
              <a:buNone/>
            </a:pPr>
            <a:r>
              <a:rPr lang="bn-BD" sz="3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ই- মেইল</a:t>
            </a:r>
            <a:r>
              <a:rPr lang="en-US" sz="3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  <a:r>
              <a:rPr lang="en-US" sz="2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katmzs</a:t>
            </a:r>
            <a:r>
              <a:rPr lang="en-US" sz="2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1968@gmail.com</a:t>
            </a:r>
            <a:endParaRPr lang="en-US" sz="2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38801" y="2921363"/>
            <a:ext cx="2997078" cy="2677656"/>
          </a:xfrm>
          <a:prstGeom prst="rect">
            <a:avLst/>
          </a:prstGeom>
          <a:noFill/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: 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</a:t>
            </a:r>
            <a:endParaRPr lang="bn-BD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6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কৃষি</a:t>
            </a:r>
            <a:r>
              <a:rPr lang="en-US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প্রযুক্তি</a:t>
            </a:r>
            <a:endParaRPr lang="en-US" sz="6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bn-BD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</a:t>
            </a:r>
          </a:p>
        </p:txBody>
      </p:sp>
      <p:pic>
        <p:nvPicPr>
          <p:cNvPr id="19" name="Picture 18" descr="20140627_073454.jpg"/>
          <p:cNvPicPr>
            <a:picLocks noChangeAspect="1"/>
          </p:cNvPicPr>
          <p:nvPr/>
        </p:nvPicPr>
        <p:blipFill>
          <a:blip r:embed="rId3" cstate="print"/>
          <a:srcRect l="29167" t="23611" r="22500" b="13888"/>
          <a:stretch>
            <a:fillRect/>
          </a:stretch>
        </p:blipFill>
        <p:spPr>
          <a:xfrm>
            <a:off x="858116" y="1183844"/>
            <a:ext cx="27432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4"/>
            <a:ext cx="1117879" cy="1142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1" name="Straight Connector 20"/>
          <p:cNvCxnSpPr/>
          <p:nvPr/>
        </p:nvCxnSpPr>
        <p:spPr>
          <a:xfrm>
            <a:off x="4723534" y="1061474"/>
            <a:ext cx="0" cy="483324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858595" y="1912801"/>
            <a:ext cx="0" cy="472633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2895600" cy="365125"/>
          </a:xfrm>
        </p:spPr>
        <p:txBody>
          <a:bodyPr/>
          <a:lstStyle/>
          <a:p>
            <a:r>
              <a:rPr lang="as-IN" dirty="0" smtClean="0">
                <a:cs typeface="NikoshBAN" pitchFamily="2" charset="0"/>
              </a:rPr>
              <a:t>খুরশিদ আলম তালুকদার, ময়মনসিংহ জিলা স্কুল</a:t>
            </a:r>
            <a:endParaRPr lang="en-US" dirty="0"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61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3151342"/>
            <a:ext cx="2971800" cy="1869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2438400" y="5486400"/>
            <a:ext cx="4107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ছবিগুলোতে কি দেখতে পাচ্ছ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71600" y="5257800"/>
            <a:ext cx="61077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বিভিন্ন ধরনের সেচ পদ্ধতি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0" y="380234"/>
            <a:ext cx="2971800" cy="18521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364" y="3184137"/>
            <a:ext cx="2752438" cy="17920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rcRect b="19571"/>
          <a:stretch>
            <a:fillRect/>
          </a:stretch>
        </p:blipFill>
        <p:spPr>
          <a:xfrm>
            <a:off x="6418644" y="457200"/>
            <a:ext cx="2579882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8644" y="3203978"/>
            <a:ext cx="2579882" cy="17523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6316666" y="5308937"/>
            <a:ext cx="55976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5855" y="304800"/>
            <a:ext cx="2294453" cy="19897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TextBox 12"/>
          <p:cNvSpPr txBox="1"/>
          <p:nvPr/>
        </p:nvSpPr>
        <p:spPr>
          <a:xfrm>
            <a:off x="685800" y="2873514"/>
            <a:ext cx="79544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চলো আজ আমরা বিভিন্ন সেচ পদ্ধতি সম্পর্কে জানি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931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6" presetClass="exit" presetSubtype="2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8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8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46821E-7 L -1.94444E-6 0.12717 " pathEditMode="relative" rAng="0" ptsTypes="AA">
                                      <p:cBhvr>
                                        <p:cTn id="70" dur="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358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46821E-7 L 8.33333E-7 0.12717 " pathEditMode="relative" rAng="0" ptsTypes="AA">
                                      <p:cBhvr>
                                        <p:cTn id="72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358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022E-16 -4.50867E-6 L -1.11022E-16 0.12625 " pathEditMode="relative" rAng="0" ptsTypes="AA">
                                      <p:cBhvr>
                                        <p:cTn id="74" dur="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3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12" grpId="0"/>
      <p:bldP spid="12" grpId="1"/>
      <p:bldP spid="12" grpId="2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19028" y="162747"/>
            <a:ext cx="4571993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r>
              <a:rPr lang="bn-BD" sz="4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এই পাঠ শেষে শিক্ষার্থীরা---</a:t>
            </a:r>
            <a:endParaRPr lang="en-US" sz="32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914400" y="1295400"/>
            <a:ext cx="7305109" cy="1094512"/>
            <a:chOff x="1136076" y="2299851"/>
            <a:chExt cx="7470823" cy="1161634"/>
          </a:xfrm>
          <a:solidFill>
            <a:schemeClr val="accent5">
              <a:lumMod val="20000"/>
              <a:lumOff val="80000"/>
            </a:schemeClr>
          </a:solidFill>
        </p:grpSpPr>
        <p:grpSp>
          <p:nvGrpSpPr>
            <p:cNvPr id="4" name="Group 3"/>
            <p:cNvGrpSpPr/>
            <p:nvPr/>
          </p:nvGrpSpPr>
          <p:grpSpPr>
            <a:xfrm>
              <a:off x="1884217" y="2299851"/>
              <a:ext cx="6722682" cy="1161634"/>
              <a:chOff x="928259" y="1440874"/>
              <a:chExt cx="7287492" cy="1161634"/>
            </a:xfrm>
            <a:grpFill/>
          </p:grpSpPr>
          <p:sp>
            <p:nvSpPr>
              <p:cNvPr id="7" name="Rounded Rectangle 6"/>
              <p:cNvSpPr/>
              <p:nvPr/>
            </p:nvSpPr>
            <p:spPr>
              <a:xfrm>
                <a:off x="928259" y="1440874"/>
                <a:ext cx="7287492" cy="1161634"/>
              </a:xfrm>
              <a:prstGeom prst="roundRect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215448" y="1764366"/>
                <a:ext cx="6993510" cy="555307"/>
              </a:xfrm>
              <a:prstGeom prst="rect">
                <a:avLst/>
              </a:prstGeom>
              <a:grpFill/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bn-BD" sz="28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সেচ পদ্ধতির প্রকারভেদ </a:t>
                </a:r>
                <a:r>
                  <a:rPr lang="bn-BD" sz="2800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সর্ম্পকে</a:t>
                </a:r>
                <a:r>
                  <a:rPr lang="bn-BD" sz="28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বলতে পারবে।</a:t>
                </a:r>
                <a:endParaRPr lang="bn-BD" sz="28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5" name="Rounded Rectangle 4"/>
            <p:cNvSpPr/>
            <p:nvPr/>
          </p:nvSpPr>
          <p:spPr>
            <a:xfrm>
              <a:off x="1136076" y="2466108"/>
              <a:ext cx="775854" cy="858985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351745" y="2482329"/>
              <a:ext cx="362628" cy="620637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latin typeface="NikoshBAN" pitchFamily="2" charset="0"/>
                  <a:cs typeface="NikoshBAN" pitchFamily="2" charset="0"/>
                </a:rPr>
                <a:t>1</a:t>
              </a:r>
              <a:endParaRPr lang="en-US" sz="3200" b="1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835666" y="3192758"/>
            <a:ext cx="7305109" cy="1094512"/>
            <a:chOff x="1136076" y="2299851"/>
            <a:chExt cx="7470823" cy="1161634"/>
          </a:xfrm>
          <a:solidFill>
            <a:schemeClr val="accent3">
              <a:lumMod val="60000"/>
              <a:lumOff val="40000"/>
            </a:schemeClr>
          </a:solidFill>
        </p:grpSpPr>
        <p:grpSp>
          <p:nvGrpSpPr>
            <p:cNvPr id="10" name="Group 9"/>
            <p:cNvGrpSpPr/>
            <p:nvPr/>
          </p:nvGrpSpPr>
          <p:grpSpPr>
            <a:xfrm>
              <a:off x="1884217" y="2299851"/>
              <a:ext cx="6722682" cy="1161634"/>
              <a:chOff x="928259" y="1440874"/>
              <a:chExt cx="7287492" cy="1161634"/>
            </a:xfrm>
            <a:grpFill/>
          </p:grpSpPr>
          <p:sp>
            <p:nvSpPr>
              <p:cNvPr id="13" name="Rounded Rectangle 12"/>
              <p:cNvSpPr/>
              <p:nvPr/>
            </p:nvSpPr>
            <p:spPr>
              <a:xfrm>
                <a:off x="928259" y="1440874"/>
                <a:ext cx="7287492" cy="1161634"/>
              </a:xfrm>
              <a:prstGeom prst="roundRect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1133781" y="1691604"/>
                <a:ext cx="6993510" cy="555307"/>
              </a:xfrm>
              <a:prstGeom prst="rect">
                <a:avLst/>
              </a:prstGeom>
              <a:grpFill/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bn-BD" sz="28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বিভিন্ন ধরনের সেচ পদ্ধতি </a:t>
                </a:r>
                <a:r>
                  <a:rPr lang="bn-BD" sz="2800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বর্ণনা</a:t>
                </a:r>
                <a:r>
                  <a:rPr lang="bn-BD" sz="28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করতে পারবে।</a:t>
                </a:r>
                <a:endParaRPr lang="bn-BD" sz="28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11" name="Rounded Rectangle 10"/>
            <p:cNvSpPr/>
            <p:nvPr/>
          </p:nvSpPr>
          <p:spPr>
            <a:xfrm>
              <a:off x="1136076" y="2466108"/>
              <a:ext cx="775854" cy="858985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351745" y="2482329"/>
              <a:ext cx="377383" cy="620637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২</a:t>
              </a:r>
              <a:endParaRPr lang="en-US" sz="3200" b="1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870303" y="4829946"/>
            <a:ext cx="7305109" cy="1094512"/>
            <a:chOff x="1136076" y="2299851"/>
            <a:chExt cx="7470823" cy="1161634"/>
          </a:xfrm>
        </p:grpSpPr>
        <p:grpSp>
          <p:nvGrpSpPr>
            <p:cNvPr id="16" name="Group 15"/>
            <p:cNvGrpSpPr/>
            <p:nvPr/>
          </p:nvGrpSpPr>
          <p:grpSpPr>
            <a:xfrm>
              <a:off x="1884217" y="2299851"/>
              <a:ext cx="6722682" cy="1161634"/>
              <a:chOff x="928259" y="1440874"/>
              <a:chExt cx="7287492" cy="1161634"/>
            </a:xfrm>
            <a:gradFill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 scaled="0"/>
            </a:gradFill>
          </p:grpSpPr>
          <p:sp>
            <p:nvSpPr>
              <p:cNvPr id="19" name="Rounded Rectangle 18"/>
              <p:cNvSpPr/>
              <p:nvPr/>
            </p:nvSpPr>
            <p:spPr>
              <a:xfrm>
                <a:off x="928259" y="1440874"/>
                <a:ext cx="7287492" cy="1161634"/>
              </a:xfrm>
              <a:prstGeom prst="roundRect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1066923" y="1515381"/>
                <a:ext cx="7148828" cy="1012619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57200" indent="-457200">
                  <a:buFont typeface="Arial" charset="0"/>
                  <a:buChar char="•"/>
                </a:pPr>
                <a:r>
                  <a:rPr lang="bn-BD" sz="28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কোন ধরনের </a:t>
                </a:r>
                <a:r>
                  <a:rPr lang="bn-BD" sz="2800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ফসলের </a:t>
                </a:r>
                <a:r>
                  <a:rPr lang="bn-BD" sz="28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জন্য </a:t>
                </a:r>
                <a:r>
                  <a:rPr lang="bn-BD" sz="28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কোন ধরনের </a:t>
                </a:r>
                <a:r>
                  <a:rPr lang="bn-BD" sz="2800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সেচ পদ্ধতি </a:t>
                </a:r>
                <a:r>
                  <a:rPr lang="bn-BD" sz="28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8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প্রয়োজন তা </a:t>
                </a:r>
                <a:r>
                  <a:rPr lang="bn-BD" sz="28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নির্ধারন করতে </a:t>
                </a:r>
                <a:r>
                  <a:rPr lang="bn-BD" sz="28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পারবে।</a:t>
                </a:r>
              </a:p>
            </p:txBody>
          </p:sp>
        </p:grpSp>
        <p:sp>
          <p:nvSpPr>
            <p:cNvPr id="17" name="Rounded Rectangle 16"/>
            <p:cNvSpPr/>
            <p:nvPr/>
          </p:nvSpPr>
          <p:spPr>
            <a:xfrm>
              <a:off x="1136076" y="2466108"/>
              <a:ext cx="775854" cy="858985"/>
            </a:xfrm>
            <a:prstGeom prst="roundRect">
              <a:avLst/>
            </a:prstGeom>
            <a:gradFill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 scaled="0"/>
            </a:gra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351745" y="2482329"/>
              <a:ext cx="415087" cy="62063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৩</a:t>
              </a:r>
              <a:endParaRPr lang="en-US" sz="3200" b="1" dirty="0"/>
            </a:p>
          </p:txBody>
        </p:sp>
      </p:grpSp>
      <p:sp>
        <p:nvSpPr>
          <p:cNvPr id="21" name="Pentagon 20"/>
          <p:cNvSpPr/>
          <p:nvPr/>
        </p:nvSpPr>
        <p:spPr>
          <a:xfrm>
            <a:off x="66397" y="62736"/>
            <a:ext cx="2244435" cy="803564"/>
          </a:xfrm>
          <a:prstGeom prst="homePlat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ingdings"/>
              </a:rPr>
              <a:t>শিখনফল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174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20764" y="304800"/>
            <a:ext cx="6702477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সেচ পদ্ধতি যে সকল বিষয়ের  উপর নির্ভর করে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43000"/>
            <a:ext cx="3524250" cy="26817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964" y="1295399"/>
            <a:ext cx="3518436" cy="24630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4298382"/>
            <a:ext cx="3124200" cy="2414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3562352" y="3876156"/>
            <a:ext cx="2019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ভুমির প্রকৃতি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4168542"/>
            <a:ext cx="3203471" cy="2544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3809999" y="5727412"/>
            <a:ext cx="17716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পানির উৎস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22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29000" y="152400"/>
            <a:ext cx="388600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কয়েক ধরনের সেচ পদ্ধতি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371600"/>
            <a:ext cx="2743200" cy="18070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rcRect b="9812"/>
          <a:stretch>
            <a:fillRect/>
          </a:stretch>
        </p:blipFill>
        <p:spPr>
          <a:xfrm>
            <a:off x="3048000" y="1371600"/>
            <a:ext cx="3075060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2200" y="1371601"/>
            <a:ext cx="2786496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762000" y="3429000"/>
            <a:ext cx="158729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প্লাবন সেচ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0" y="3429000"/>
            <a:ext cx="148790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নালা সেচ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34200" y="3352800"/>
            <a:ext cx="158248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বর্ডার সেচ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9200" y="4114800"/>
            <a:ext cx="3124200" cy="19594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4191000"/>
            <a:ext cx="3075060" cy="18281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TextBox 12"/>
          <p:cNvSpPr txBox="1"/>
          <p:nvPr/>
        </p:nvSpPr>
        <p:spPr>
          <a:xfrm>
            <a:off x="938013" y="6172200"/>
            <a:ext cx="1957587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ফোয়ারা সেচ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62600" y="6172200"/>
            <a:ext cx="220980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বৃত্তাকার সেচ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149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44741" y="0"/>
            <a:ext cx="2454518" cy="9233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প্লাবন সেচ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64395" y="1396425"/>
            <a:ext cx="5567517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খাল বিল বা পুকুর হতে পানি দেওয়া হয়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104" y="838200"/>
            <a:ext cx="2692400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2090" y="2438400"/>
            <a:ext cx="2809822" cy="2057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104" y="4495800"/>
            <a:ext cx="2692400" cy="2057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473317" y="3264187"/>
            <a:ext cx="5162335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প্রধান নালার সাহায্য সেচ দেওয়া হয়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87019" y="5029200"/>
            <a:ext cx="5670142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সেচের পানি যাতে চারদিকে ছড়িয়ে না পড়ে</a:t>
            </a: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সে জন্য জমির চারদিকে আইল বাঁধতে হয়।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65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44741" y="0"/>
            <a:ext cx="2454518" cy="9233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প্লাবন সেচ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7757" y="1548825"/>
            <a:ext cx="442300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অল্প জমিতে অধিক সেচ দেওয়া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9259" y="958998"/>
            <a:ext cx="3043347" cy="17080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667000"/>
            <a:ext cx="3124200" cy="2057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9259" y="4648200"/>
            <a:ext cx="3043347" cy="19509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4419600" y="3352800"/>
            <a:ext cx="442300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জমির মধ্যে নালার দরকার হয় না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1000" y="5392366"/>
            <a:ext cx="442300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সমতল জমিতে এই সেচ কার্যকর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65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1522</TotalTime>
  <Words>847</Words>
  <Application>Microsoft Office PowerPoint</Application>
  <PresentationFormat>On-screen Show (4:3)</PresentationFormat>
  <Paragraphs>153</Paragraphs>
  <Slides>22</Slides>
  <Notes>14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নালা সেচের সুবিধা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KatMZS</dc:creator>
  <cp:lastModifiedBy>Alam</cp:lastModifiedBy>
  <cp:revision>121</cp:revision>
  <dcterms:created xsi:type="dcterms:W3CDTF">2015-08-19T03:19:11Z</dcterms:created>
  <dcterms:modified xsi:type="dcterms:W3CDTF">2016-08-06T14:58:00Z</dcterms:modified>
</cp:coreProperties>
</file>